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432" r:id="rId3"/>
    <p:sldId id="395" r:id="rId4"/>
    <p:sldId id="418" r:id="rId5"/>
    <p:sldId id="433" r:id="rId6"/>
    <p:sldId id="434" r:id="rId7"/>
    <p:sldId id="435" r:id="rId8"/>
    <p:sldId id="436" r:id="rId9"/>
    <p:sldId id="437" r:id="rId10"/>
    <p:sldId id="439" r:id="rId11"/>
    <p:sldId id="440" r:id="rId12"/>
    <p:sldId id="441" r:id="rId13"/>
    <p:sldId id="442" r:id="rId14"/>
    <p:sldId id="443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511"/>
    <p:restoredTop sz="94659"/>
  </p:normalViewPr>
  <p:slideViewPr>
    <p:cSldViewPr snapToGrid="0" snapToObjects="1">
      <p:cViewPr>
        <p:scale>
          <a:sx n="51" d="100"/>
          <a:sy n="51" d="100"/>
        </p:scale>
        <p:origin x="36" y="4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C2CB9E-F9B8-4243-A293-BD87924C1C8E}" type="datetimeFigureOut">
              <a:rPr lang="en-US" smtClean="0"/>
              <a:t>4/4/2017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52288-2427-CD44-8475-59E15EB15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5678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dirty="0"/>
              <a:pPr/>
              <a:t>4/4/2017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dirty="0"/>
              <a:pPr/>
              <a:t>4/4/2017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4/4/2017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4567-0DE4-3F47-BF90-CB84690072F9}" type="datetimeFigureOut">
              <a:rPr lang="en-US" dirty="0"/>
              <a:pPr/>
              <a:t>4/4/2017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dirty="0"/>
              <a:pPr/>
              <a:t>4/4/2017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dirty="0"/>
              <a:pPr/>
              <a:t>4/4/2017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dirty="0"/>
              <a:pPr/>
              <a:t>4/4/2017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4/4/2017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dirty="0"/>
              <a:pPr/>
              <a:t>4/4/2017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dirty="0"/>
              <a:pPr/>
              <a:t>4/4/2017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dirty="0"/>
              <a:pPr/>
              <a:t>4/4/2017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dirty="0"/>
              <a:pPr/>
              <a:t>4/4/2017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dirty="0"/>
              <a:pPr/>
              <a:t>4/4/2017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8C79C5D-2A6F-F04D-97DA-BEF2467B64E4}" type="datetimeFigureOut">
              <a:rPr lang="en-US" dirty="0"/>
              <a:pPr/>
              <a:t>4/4/2017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 dirty="0"/>
              <a:pPr/>
              <a:t>4/4/2017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3" r:id="rId9"/>
    <p:sldLayoutId id="2147483657" r:id="rId10"/>
    <p:sldLayoutId id="2147483666" r:id="rId11"/>
    <p:sldLayoutId id="2147483661" r:id="rId12"/>
    <p:sldLayoutId id="2147483658" r:id="rId13"/>
    <p:sldLayoutId id="2147483659" r:id="rId1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585627"/>
            <a:ext cx="10572000" cy="2971051"/>
          </a:xfrm>
        </p:spPr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Lecture </a:t>
            </a:r>
            <a:r>
              <a:rPr lang="en-US" dirty="0" smtClean="0"/>
              <a:t>12 </a:t>
            </a:r>
            <a:r>
              <a:rPr lang="en-US" dirty="0" smtClean="0"/>
              <a:t>– </a:t>
            </a:r>
            <a:br>
              <a:rPr lang="en-US" dirty="0" smtClean="0"/>
            </a:br>
            <a:r>
              <a:rPr lang="en-US" dirty="0" smtClean="0"/>
              <a:t>Software </a:t>
            </a:r>
            <a:r>
              <a:rPr lang="en-US" smtClean="0"/>
              <a:t>Subsystem Architectural Design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076961"/>
            <a:ext cx="10572000" cy="1181598"/>
          </a:xfrm>
        </p:spPr>
        <p:txBody>
          <a:bodyPr/>
          <a:lstStyle/>
          <a:p>
            <a:r>
              <a:rPr lang="en-US" dirty="0" smtClean="0"/>
              <a:t>COMP 3700: Modeling and Design</a:t>
            </a:r>
          </a:p>
          <a:p>
            <a:r>
              <a:rPr lang="en-US" dirty="0" smtClean="0"/>
              <a:t>Chapters 13: Software Subsystem Architectural Design</a:t>
            </a: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810001" y="6258559"/>
            <a:ext cx="10572000" cy="447041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Gomaa</a:t>
            </a:r>
            <a:r>
              <a:rPr lang="en-US" dirty="0" smtClean="0"/>
              <a:t>, 2011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0021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Subsystem Structuring Criteria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Client - &lt;&lt;client&gt;&gt;</a:t>
            </a:r>
          </a:p>
          <a:p>
            <a:pPr lvl="1"/>
            <a:r>
              <a:rPr lang="en-US" dirty="0" smtClean="0"/>
              <a:t>Requestor of one or more services</a:t>
            </a:r>
          </a:p>
          <a:p>
            <a:r>
              <a:rPr lang="en-US" dirty="0" smtClean="0"/>
              <a:t>User Interaction - &lt;&lt;external user&gt;&gt;</a:t>
            </a:r>
          </a:p>
          <a:p>
            <a:pPr lvl="1"/>
            <a:r>
              <a:rPr lang="en-US" dirty="0" smtClean="0"/>
              <a:t>Collection of objects supporting needs of user</a:t>
            </a:r>
          </a:p>
          <a:p>
            <a:r>
              <a:rPr lang="en-US" dirty="0" smtClean="0"/>
              <a:t>Service - &lt;&lt;service&gt;&gt;</a:t>
            </a:r>
          </a:p>
          <a:p>
            <a:pPr lvl="1"/>
            <a:r>
              <a:rPr lang="en-US" dirty="0" smtClean="0"/>
              <a:t>Provides service for client subsystems</a:t>
            </a:r>
          </a:p>
          <a:p>
            <a:r>
              <a:rPr lang="en-US" dirty="0" smtClean="0"/>
              <a:t>Control – could be several different stereotypes</a:t>
            </a:r>
          </a:p>
          <a:p>
            <a:pPr lvl="1"/>
            <a:r>
              <a:rPr lang="en-US" dirty="0" smtClean="0"/>
              <a:t>Subsystem controls given aspect of system</a:t>
            </a:r>
          </a:p>
          <a:p>
            <a:r>
              <a:rPr lang="en-US" dirty="0" smtClean="0"/>
              <a:t>Coordinator – could be several different </a:t>
            </a:r>
            <a:r>
              <a:rPr lang="en-US" dirty="0" err="1" smtClean="0"/>
              <a:t>sterotypes</a:t>
            </a:r>
            <a:endParaRPr lang="en-US" dirty="0" smtClean="0"/>
          </a:p>
          <a:p>
            <a:pPr lvl="1"/>
            <a:r>
              <a:rPr lang="en-US" dirty="0" smtClean="0"/>
              <a:t>Coordinates several control subsystems</a:t>
            </a:r>
          </a:p>
          <a:p>
            <a:r>
              <a:rPr lang="en-US" dirty="0" err="1" smtClean="0"/>
              <a:t>Input/Output</a:t>
            </a:r>
            <a:r>
              <a:rPr lang="en-US" dirty="0" smtClean="0"/>
              <a:t> &lt;&lt;external I/O device&gt;&gt;, &lt;&lt;external output device&gt;&gt;</a:t>
            </a:r>
          </a:p>
          <a:p>
            <a:pPr lvl="1"/>
            <a:r>
              <a:rPr lang="en-US" dirty="0" smtClean="0"/>
              <a:t>Performs I/O operations for other subsystems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01378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Steps for Creating Initial Concurrent Communication Diagram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4635713"/>
          </a:xfrm>
        </p:spPr>
        <p:txBody>
          <a:bodyPr>
            <a:normAutofit fontScale="92500" lnSpcReduction="20000"/>
          </a:bodyPr>
          <a:lstStyle/>
          <a:p>
            <a:pPr>
              <a:buFont typeface="+mj-lt"/>
              <a:buAutoNum type="arabicPeriod"/>
            </a:pPr>
            <a:r>
              <a:rPr lang="en-US" dirty="0" smtClean="0"/>
              <a:t>Start with conceptual static model and software context class diagram</a:t>
            </a:r>
          </a:p>
          <a:p>
            <a:pPr lvl="1"/>
            <a:r>
              <a:rPr lang="en-US" dirty="0" smtClean="0"/>
              <a:t>Conceptual static model shows the separation of the hardware/software of the system</a:t>
            </a:r>
          </a:p>
          <a:p>
            <a:pPr lvl="1"/>
            <a:r>
              <a:rPr lang="en-US" dirty="0" smtClean="0"/>
              <a:t>Software context class diagram depicts the external classes of the system with the hardware/software depicted as an aggregate class (black box)</a:t>
            </a:r>
          </a:p>
          <a:p>
            <a:pPr marL="400050">
              <a:buFont typeface="+mj-lt"/>
              <a:buAutoNum type="arabicPeriod"/>
            </a:pPr>
            <a:r>
              <a:rPr lang="en-US" dirty="0" smtClean="0"/>
              <a:t>Remove the actors from the software context class diagram</a:t>
            </a:r>
          </a:p>
          <a:p>
            <a:pPr marL="400050">
              <a:buFont typeface="+mj-lt"/>
              <a:buAutoNum type="arabicPeriod"/>
            </a:pPr>
            <a:r>
              <a:rPr lang="en-US" dirty="0" smtClean="0"/>
              <a:t>Depict the aggregated hardware/software class in the software context class diagram as a white box, showing the internal subsystems</a:t>
            </a:r>
          </a:p>
          <a:p>
            <a:pPr marL="800100" lvl="1"/>
            <a:r>
              <a:rPr lang="en-US" dirty="0" smtClean="0"/>
              <a:t>Identify whether subsystems are &lt;&lt;service&gt;&gt; or &lt;&lt;client&gt;&gt; and mark them all as &lt;&lt;subsystems&gt;&gt;</a:t>
            </a:r>
          </a:p>
          <a:p>
            <a:pPr marL="1200150" lvl="2"/>
            <a:r>
              <a:rPr lang="en-US" dirty="0" smtClean="0"/>
              <a:t>Two stereotypes</a:t>
            </a:r>
          </a:p>
          <a:p>
            <a:pPr marL="800100" lvl="1"/>
            <a:r>
              <a:rPr lang="en-US" dirty="0" smtClean="0"/>
              <a:t>Be sure that the white box system has a name and give it the stereotype of &lt;&lt;software system&gt;&gt;</a:t>
            </a:r>
          </a:p>
          <a:p>
            <a:pPr marL="400050">
              <a:buFont typeface="+mj-lt"/>
              <a:buAutoNum type="arabicPeriod"/>
            </a:pPr>
            <a:r>
              <a:rPr lang="en-US" dirty="0" smtClean="0"/>
              <a:t>Identify and represent the </a:t>
            </a:r>
            <a:r>
              <a:rPr lang="en-US" dirty="0" err="1" smtClean="0"/>
              <a:t>whitebox</a:t>
            </a:r>
            <a:r>
              <a:rPr lang="en-US" dirty="0" smtClean="0"/>
              <a:t> subsystems as active or passive</a:t>
            </a:r>
          </a:p>
          <a:p>
            <a:pPr marL="400050">
              <a:buFont typeface="+mj-lt"/>
              <a:buAutoNum type="arabicPeriod"/>
            </a:pPr>
            <a:r>
              <a:rPr lang="en-US" dirty="0" smtClean="0"/>
              <a:t>Change the verbs on the lines of on the modified software context class diagram to describe the specific information being passed (e.g., customer input, display information, printer output, etc.) – these are the messages</a:t>
            </a:r>
          </a:p>
          <a:p>
            <a:pPr marL="400050">
              <a:buFont typeface="+mj-lt"/>
              <a:buAutoNum type="arabicPeriod"/>
            </a:pPr>
            <a:r>
              <a:rPr lang="en-US" dirty="0" smtClean="0"/>
              <a:t>Denote (using arrows) whether the messages are asynchronous or synchronous</a:t>
            </a:r>
          </a:p>
          <a:p>
            <a:pPr marL="400050">
              <a:buFont typeface="+mj-lt"/>
              <a:buAutoNum type="arabicPeriod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1530586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1: Start with conceptual static model and software context class diagram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66398" t="29212" r="2741" b="26223"/>
          <a:stretch/>
        </p:blipFill>
        <p:spPr>
          <a:xfrm>
            <a:off x="1686736" y="3238500"/>
            <a:ext cx="3402833" cy="276269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62732" t="26767" b="28940"/>
          <a:stretch/>
        </p:blipFill>
        <p:spPr>
          <a:xfrm>
            <a:off x="6095999" y="2598063"/>
            <a:ext cx="5307106" cy="3546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1544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227138"/>
            <a:ext cx="12344400" cy="970450"/>
          </a:xfrm>
        </p:spPr>
        <p:txBody>
          <a:bodyPr/>
          <a:lstStyle/>
          <a:p>
            <a:pPr marL="400050"/>
            <a:r>
              <a:rPr lang="en-US" sz="3600" dirty="0" smtClean="0"/>
              <a:t>Steps 2 and 3: </a:t>
            </a:r>
            <a:r>
              <a:rPr lang="en-US" sz="3600" dirty="0"/>
              <a:t>Remove the actors from the software context class </a:t>
            </a:r>
            <a:r>
              <a:rPr lang="en-US" sz="3600" dirty="0" smtClean="0"/>
              <a:t>diagram and </a:t>
            </a:r>
            <a:r>
              <a:rPr lang="en-US" sz="3600" dirty="0" err="1" smtClean="0"/>
              <a:t>deaggregate</a:t>
            </a:r>
            <a:r>
              <a:rPr lang="en-US" sz="3600" dirty="0" smtClean="0"/>
              <a:t> the hardware/software system </a:t>
            </a:r>
            <a:r>
              <a:rPr lang="en-US" sz="3600" dirty="0" err="1" smtClean="0"/>
              <a:t>blackbox</a:t>
            </a:r>
            <a:r>
              <a:rPr lang="en-US" sz="3600" dirty="0" smtClean="0"/>
              <a:t> into a white box</a:t>
            </a:r>
            <a:endParaRPr lang="en-US" sz="36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62732" t="26767" b="28940"/>
          <a:stretch/>
        </p:blipFill>
        <p:spPr>
          <a:xfrm>
            <a:off x="1020530" y="4594867"/>
            <a:ext cx="3015502" cy="2014971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1191980" y="2329205"/>
            <a:ext cx="2860719" cy="2134045"/>
            <a:chOff x="1428750" y="3029046"/>
            <a:chExt cx="3660819" cy="2972149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3"/>
            <a:srcRect l="66398" t="29212" r="2741" b="26223"/>
            <a:stretch/>
          </p:blipFill>
          <p:spPr>
            <a:xfrm>
              <a:off x="1428750" y="3029046"/>
              <a:ext cx="3660819" cy="2972149"/>
            </a:xfrm>
            <a:prstGeom prst="rect">
              <a:avLst/>
            </a:prstGeom>
          </p:spPr>
        </p:pic>
        <p:sp>
          <p:nvSpPr>
            <p:cNvPr id="3" name="Rectangle 2"/>
            <p:cNvSpPr/>
            <p:nvPr/>
          </p:nvSpPr>
          <p:spPr>
            <a:xfrm>
              <a:off x="2762250" y="3409950"/>
              <a:ext cx="781050" cy="9144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Right Brace 10"/>
          <p:cNvSpPr/>
          <p:nvPr/>
        </p:nvSpPr>
        <p:spPr>
          <a:xfrm>
            <a:off x="4036032" y="3259251"/>
            <a:ext cx="1355118" cy="2455749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4"/>
          <a:srcRect l="52928" t="33333" r="13104" b="22135"/>
          <a:stretch/>
        </p:blipFill>
        <p:spPr>
          <a:xfrm>
            <a:off x="5688431" y="2834475"/>
            <a:ext cx="4419601" cy="3257550"/>
          </a:xfrm>
          <a:prstGeom prst="rect">
            <a:avLst/>
          </a:prstGeom>
        </p:spPr>
      </p:pic>
      <p:cxnSp>
        <p:nvCxnSpPr>
          <p:cNvPr id="14" name="Straight Arrow Connector 13"/>
          <p:cNvCxnSpPr>
            <a:stCxn id="3" idx="3"/>
          </p:cNvCxnSpPr>
          <p:nvPr/>
        </p:nvCxnSpPr>
        <p:spPr>
          <a:xfrm>
            <a:off x="2844379" y="2930975"/>
            <a:ext cx="4661321" cy="13899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31711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66930"/>
            <a:ext cx="12344400" cy="970450"/>
          </a:xfrm>
        </p:spPr>
        <p:txBody>
          <a:bodyPr/>
          <a:lstStyle/>
          <a:p>
            <a:pPr marL="400050"/>
            <a:r>
              <a:rPr lang="en-US" sz="3600" dirty="0" smtClean="0"/>
              <a:t>Steps 4 - 6</a:t>
            </a:r>
            <a:endParaRPr lang="en-US" sz="360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2"/>
          <a:srcRect l="52928" t="33333" r="13104" b="22135"/>
          <a:stretch/>
        </p:blipFill>
        <p:spPr>
          <a:xfrm>
            <a:off x="133350" y="3630493"/>
            <a:ext cx="4169059" cy="307288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2003995"/>
            <a:ext cx="8458200" cy="15758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00050" lvl="0" indent="-342900">
              <a:spcBef>
                <a:spcPct val="20000"/>
              </a:spcBef>
              <a:spcAft>
                <a:spcPts val="600"/>
              </a:spcAft>
              <a:buClr>
                <a:srgbClr val="00C6BB"/>
              </a:buClr>
              <a:buFont typeface="+mj-lt"/>
              <a:buAutoNum type="arabicPeriod" startAt="4"/>
            </a:pPr>
            <a:r>
              <a:rPr lang="en-US" sz="1600" dirty="0">
                <a:solidFill>
                  <a:prstClr val="white"/>
                </a:solidFill>
              </a:rPr>
              <a:t>Identify and represent the </a:t>
            </a:r>
            <a:r>
              <a:rPr lang="en-US" sz="1600" dirty="0" err="1">
                <a:solidFill>
                  <a:prstClr val="white"/>
                </a:solidFill>
              </a:rPr>
              <a:t>whitebox</a:t>
            </a:r>
            <a:r>
              <a:rPr lang="en-US" sz="1600" dirty="0">
                <a:solidFill>
                  <a:prstClr val="white"/>
                </a:solidFill>
              </a:rPr>
              <a:t> subsystems as active or passive</a:t>
            </a:r>
          </a:p>
          <a:p>
            <a:pPr marL="400050" lvl="0" indent="-342900">
              <a:spcBef>
                <a:spcPct val="20000"/>
              </a:spcBef>
              <a:spcAft>
                <a:spcPts val="600"/>
              </a:spcAft>
              <a:buClr>
                <a:srgbClr val="00C6BB"/>
              </a:buClr>
              <a:buFont typeface="+mj-lt"/>
              <a:buAutoNum type="arabicPeriod" startAt="4"/>
            </a:pPr>
            <a:r>
              <a:rPr lang="en-US" sz="1600" dirty="0">
                <a:solidFill>
                  <a:prstClr val="white"/>
                </a:solidFill>
              </a:rPr>
              <a:t>Change the verbs on the lines of on the modified software context class diagram to describe the specific information being passed (e.g., customer input, display information, printer output, etc.) – these are the messages</a:t>
            </a:r>
          </a:p>
          <a:p>
            <a:pPr marL="400050" lvl="0" indent="-342900">
              <a:spcBef>
                <a:spcPct val="20000"/>
              </a:spcBef>
              <a:spcAft>
                <a:spcPts val="600"/>
              </a:spcAft>
              <a:buClr>
                <a:srgbClr val="00C6BB"/>
              </a:buClr>
              <a:buFont typeface="+mj-lt"/>
              <a:buAutoNum type="arabicPeriod" startAt="4"/>
            </a:pPr>
            <a:r>
              <a:rPr lang="en-US" sz="1600" dirty="0">
                <a:solidFill>
                  <a:prstClr val="white"/>
                </a:solidFill>
              </a:rPr>
              <a:t>Denote (using arrows) whether the messages are </a:t>
            </a:r>
            <a:r>
              <a:rPr lang="en-US" sz="1600" u="sng" dirty="0">
                <a:solidFill>
                  <a:srgbClr val="00B050"/>
                </a:solidFill>
              </a:rPr>
              <a:t>asynchronous</a:t>
            </a:r>
            <a:r>
              <a:rPr lang="en-US" sz="1600" dirty="0">
                <a:solidFill>
                  <a:prstClr val="white"/>
                </a:solidFill>
              </a:rPr>
              <a:t> or </a:t>
            </a:r>
            <a:r>
              <a:rPr lang="en-US" sz="1600" u="sng" dirty="0">
                <a:solidFill>
                  <a:srgbClr val="FFC000"/>
                </a:solidFill>
              </a:rPr>
              <a:t>synchronous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70" t="18519" r="20644" b="29293"/>
          <a:stretch/>
        </p:blipFill>
        <p:spPr>
          <a:xfrm>
            <a:off x="5886450" y="3690559"/>
            <a:ext cx="4514850" cy="2952750"/>
          </a:xfrm>
          <a:prstGeom prst="rect">
            <a:avLst/>
          </a:prstGeom>
        </p:spPr>
      </p:pic>
      <p:sp>
        <p:nvSpPr>
          <p:cNvPr id="12" name="Right Arrow 11"/>
          <p:cNvSpPr/>
          <p:nvPr/>
        </p:nvSpPr>
        <p:spPr>
          <a:xfrm>
            <a:off x="4533900" y="4838700"/>
            <a:ext cx="1028700" cy="32823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Elbow Connector 15"/>
          <p:cNvCxnSpPr/>
          <p:nvPr/>
        </p:nvCxnSpPr>
        <p:spPr>
          <a:xfrm rot="16200000" flipH="1">
            <a:off x="7058025" y="2352675"/>
            <a:ext cx="2647950" cy="2324100"/>
          </a:xfrm>
          <a:prstGeom prst="bentConnector3">
            <a:avLst>
              <a:gd name="adj1" fmla="val -467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8229600" y="2003995"/>
            <a:ext cx="1314450" cy="27013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4972050" y="3067050"/>
            <a:ext cx="1714500" cy="16383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5886450" y="3962400"/>
            <a:ext cx="1295400" cy="3429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5886450" y="3579811"/>
            <a:ext cx="1885950" cy="725489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7772400" y="3579811"/>
            <a:ext cx="1028700" cy="1392239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59048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 dirty="0" smtClean="0"/>
              <a:t>COMET Use Case Based Software Life Cycle Model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5991946" y="2566946"/>
            <a:ext cx="5952404" cy="3833854"/>
            <a:chOff x="1533379" y="1786596"/>
            <a:chExt cx="9003323" cy="4909625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/>
            <a:srcRect l="1526" t="25048" r="29277" b="7836"/>
            <a:stretch/>
          </p:blipFill>
          <p:spPr>
            <a:xfrm>
              <a:off x="1533379" y="1786596"/>
              <a:ext cx="9003323" cy="4909625"/>
            </a:xfrm>
            <a:prstGeom prst="rect">
              <a:avLst/>
            </a:prstGeom>
          </p:spPr>
        </p:pic>
        <p:sp>
          <p:nvSpPr>
            <p:cNvPr id="2" name="Oval 1"/>
            <p:cNvSpPr/>
            <p:nvPr/>
          </p:nvSpPr>
          <p:spPr>
            <a:xfrm>
              <a:off x="5351597" y="3220626"/>
              <a:ext cx="1366886" cy="1357461"/>
            </a:xfrm>
            <a:prstGeom prst="ellipse">
              <a:avLst/>
            </a:prstGeom>
            <a:noFill/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533400" y="2222287"/>
            <a:ext cx="5219700" cy="417851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Develop Software Requirements Model</a:t>
            </a:r>
          </a:p>
          <a:p>
            <a:r>
              <a:rPr lang="en-US" dirty="0" smtClean="0"/>
              <a:t>Develop Software Analysis Model</a:t>
            </a:r>
          </a:p>
          <a:p>
            <a:r>
              <a:rPr lang="en-US" dirty="0" smtClean="0"/>
              <a:t>Develop Software Design Model</a:t>
            </a:r>
          </a:p>
          <a:p>
            <a:pPr lvl="1"/>
            <a:r>
              <a:rPr lang="en-US" dirty="0" smtClean="0">
                <a:solidFill>
                  <a:srgbClr val="00B050"/>
                </a:solidFill>
              </a:rPr>
              <a:t>Design Overall Software Architecture (Chapter 12, 13)</a:t>
            </a:r>
          </a:p>
          <a:p>
            <a:pPr lvl="1"/>
            <a:r>
              <a:rPr lang="en-US" dirty="0" smtClean="0"/>
              <a:t>Design Distributed Component-based Subsystems (Chapter 13, 15)</a:t>
            </a:r>
          </a:p>
          <a:p>
            <a:pPr lvl="1"/>
            <a:r>
              <a:rPr lang="en-US" dirty="0" smtClean="0"/>
              <a:t>Structures Subsystems into Concurrent Tasks (Chapter 18)</a:t>
            </a:r>
          </a:p>
          <a:p>
            <a:pPr lvl="1"/>
            <a:r>
              <a:rPr lang="en-US" dirty="0" smtClean="0"/>
              <a:t>Design Information Hiding Classes (Chapter 14)</a:t>
            </a:r>
          </a:p>
          <a:p>
            <a:pPr lvl="1"/>
            <a:r>
              <a:rPr lang="en-US" dirty="0" smtClean="0"/>
              <a:t>Design Detailed Software Design</a:t>
            </a:r>
          </a:p>
          <a:p>
            <a:r>
              <a:rPr lang="en-US" dirty="0" smtClean="0"/>
              <a:t>First, we must transition from Analysis to Design</a:t>
            </a:r>
          </a:p>
        </p:txBody>
      </p:sp>
    </p:spTree>
    <p:extLst>
      <p:ext uri="{BB962C8B-B14F-4D97-AF65-F5344CB8AC3E}">
        <p14:creationId xmlns:p14="http://schemas.microsoft.com/office/powerpoint/2010/main" val="34571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 dirty="0" smtClean="0"/>
              <a:t>Message Sequence Description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533400" y="2222287"/>
            <a:ext cx="10848598" cy="4178513"/>
          </a:xfrm>
        </p:spPr>
        <p:txBody>
          <a:bodyPr>
            <a:noAutofit/>
          </a:bodyPr>
          <a:lstStyle/>
          <a:p>
            <a:r>
              <a:rPr lang="en-US" sz="2000" dirty="0" smtClean="0"/>
              <a:t>Supplementary documentation which is useful to provide with an interaction diagram</a:t>
            </a:r>
          </a:p>
          <a:p>
            <a:pPr lvl="1"/>
            <a:r>
              <a:rPr lang="en-US" sz="1600" dirty="0" smtClean="0"/>
              <a:t>Developed as part of the dynamic model and describes how the analysis model objects participate in each use case as depicted on an interaction diagram</a:t>
            </a:r>
          </a:p>
          <a:p>
            <a:pPr lvl="1"/>
            <a:r>
              <a:rPr lang="en-US" dirty="0" smtClean="0"/>
              <a:t>Narrative description</a:t>
            </a:r>
            <a:r>
              <a:rPr lang="en-US" sz="1400" dirty="0"/>
              <a:t> </a:t>
            </a:r>
            <a:r>
              <a:rPr lang="en-US" sz="1400" dirty="0" smtClean="0"/>
              <a:t>describing:</a:t>
            </a:r>
          </a:p>
          <a:p>
            <a:pPr lvl="2"/>
            <a:r>
              <a:rPr lang="en-US" dirty="0" smtClean="0"/>
              <a:t>What happens when each message arrives at a destination object depicted on an interaction diagram</a:t>
            </a:r>
          </a:p>
          <a:p>
            <a:pPr lvl="2"/>
            <a:r>
              <a:rPr lang="en-US" dirty="0" smtClean="0"/>
              <a:t>Uses the message sequence numbers that appear on the interaction diagram</a:t>
            </a:r>
          </a:p>
          <a:p>
            <a:pPr lvl="2"/>
            <a:r>
              <a:rPr lang="en-US" dirty="0" smtClean="0"/>
              <a:t>Describes the sequence of messages sent from source objects to destination objects and</a:t>
            </a:r>
          </a:p>
          <a:p>
            <a:pPr lvl="2"/>
            <a:r>
              <a:rPr lang="en-US" dirty="0" smtClean="0"/>
              <a:t>Describes what each destination object does with a message it receives</a:t>
            </a:r>
          </a:p>
          <a:p>
            <a:pPr lvl="1"/>
            <a:r>
              <a:rPr lang="en-US" dirty="0" smtClean="0"/>
              <a:t>Usually provides additional information not depicted on the object interaction diagram</a:t>
            </a:r>
          </a:p>
          <a:p>
            <a:pPr lvl="2"/>
            <a:r>
              <a:rPr lang="en-US" dirty="0" smtClean="0"/>
              <a:t>Ex: which attributes of the object are referenced when an entity object is accessed</a:t>
            </a:r>
          </a:p>
          <a:p>
            <a:r>
              <a:rPr lang="en-US" dirty="0" smtClean="0"/>
              <a:t>Examples of message descriptions are shown on page 144 in your text</a:t>
            </a:r>
          </a:p>
          <a:p>
            <a:pPr lvl="1"/>
            <a:r>
              <a:rPr lang="en-US" dirty="0" smtClean="0"/>
              <a:t>Section 9.5.2 as a part of steps 3 and 4</a:t>
            </a:r>
          </a:p>
        </p:txBody>
      </p:sp>
    </p:spTree>
    <p:extLst>
      <p:ext uri="{BB962C8B-B14F-4D97-AF65-F5344CB8AC3E}">
        <p14:creationId xmlns:p14="http://schemas.microsoft.com/office/powerpoint/2010/main" val="1740003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Transition from Analysis to Design: Integration of Communication Diagrams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2398" y="2333799"/>
            <a:ext cx="11342561" cy="4148281"/>
          </a:xfrm>
        </p:spPr>
        <p:txBody>
          <a:bodyPr>
            <a:normAutofit/>
          </a:bodyPr>
          <a:lstStyle/>
          <a:p>
            <a:r>
              <a:rPr lang="en-US" dirty="0" smtClean="0"/>
              <a:t>Used to determine overall structure of system</a:t>
            </a:r>
          </a:p>
          <a:p>
            <a:r>
              <a:rPr lang="en-US" dirty="0" smtClean="0"/>
              <a:t>Merger of communication diagrams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 smtClean="0">
                <a:solidFill>
                  <a:srgbClr val="00B050"/>
                </a:solidFill>
              </a:rPr>
              <a:t>Start with first communication diagram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 smtClean="0">
                <a:solidFill>
                  <a:srgbClr val="00B050"/>
                </a:solidFill>
              </a:rPr>
              <a:t>Superimpose other communication diagrams</a:t>
            </a:r>
          </a:p>
          <a:p>
            <a:pPr marL="1257300" lvl="2" indent="-342900">
              <a:buFont typeface="+mj-lt"/>
              <a:buAutoNum type="alphaLcPeriod"/>
            </a:pPr>
            <a:r>
              <a:rPr lang="en-US" dirty="0" smtClean="0">
                <a:solidFill>
                  <a:srgbClr val="00B050"/>
                </a:solidFill>
              </a:rPr>
              <a:t>Add new objects and new message interactions from each subsequent diagram</a:t>
            </a:r>
          </a:p>
          <a:p>
            <a:pPr marL="1257300" lvl="2" indent="-342900">
              <a:buFont typeface="+mj-lt"/>
              <a:buAutoNum type="alphaLcPeriod"/>
            </a:pPr>
            <a:r>
              <a:rPr lang="en-US" dirty="0" smtClean="0">
                <a:solidFill>
                  <a:srgbClr val="00B050"/>
                </a:solidFill>
              </a:rPr>
              <a:t>Objects and interactions that appear on multiple diagrams are only shown once</a:t>
            </a:r>
          </a:p>
          <a:p>
            <a:pPr marL="1257300" lvl="2" indent="-342900">
              <a:buFont typeface="+mj-lt"/>
              <a:buAutoNum type="alphaLcPeriod"/>
            </a:pPr>
            <a:r>
              <a:rPr lang="en-US" dirty="0" smtClean="0">
                <a:solidFill>
                  <a:srgbClr val="00B050"/>
                </a:solidFill>
              </a:rPr>
              <a:t>Consider alternative scenarios for each use case</a:t>
            </a:r>
          </a:p>
          <a:p>
            <a:pPr lvl="1"/>
            <a:r>
              <a:rPr lang="en-US" dirty="0" smtClean="0"/>
              <a:t>Integrated communication diagram</a:t>
            </a:r>
          </a:p>
          <a:p>
            <a:pPr lvl="2"/>
            <a:r>
              <a:rPr lang="en-US" dirty="0" smtClean="0"/>
              <a:t>Shows all objects and their interactions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7621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of Software Architecture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Software Architecture</a:t>
            </a:r>
          </a:p>
          <a:p>
            <a:pPr lvl="1"/>
            <a:r>
              <a:rPr lang="en-US" dirty="0" smtClean="0"/>
              <a:t>Structure of software system</a:t>
            </a:r>
          </a:p>
          <a:p>
            <a:pPr lvl="1"/>
            <a:r>
              <a:rPr lang="en-US" dirty="0" smtClean="0"/>
              <a:t>Software elements</a:t>
            </a:r>
          </a:p>
          <a:p>
            <a:pPr lvl="2"/>
            <a:r>
              <a:rPr lang="en-US" dirty="0" smtClean="0"/>
              <a:t>Externally visible properties of elements</a:t>
            </a:r>
          </a:p>
          <a:p>
            <a:pPr lvl="2"/>
            <a:r>
              <a:rPr lang="en-US" dirty="0" smtClean="0"/>
              <a:t>Relationships among elements</a:t>
            </a:r>
          </a:p>
          <a:p>
            <a:pPr lvl="1"/>
            <a:r>
              <a:rPr lang="en-US" dirty="0" smtClean="0"/>
              <a:t>Develop initial software architecture</a:t>
            </a:r>
          </a:p>
          <a:p>
            <a:pPr lvl="2"/>
            <a:r>
              <a:rPr lang="en-US" dirty="0" smtClean="0"/>
              <a:t>Synthesize from communication diagrams</a:t>
            </a:r>
          </a:p>
          <a:p>
            <a:pPr lvl="2"/>
            <a:r>
              <a:rPr lang="en-US" dirty="0" smtClean="0"/>
              <a:t>Structure system into subsystems</a:t>
            </a:r>
          </a:p>
          <a:p>
            <a:pPr lvl="1"/>
            <a:r>
              <a:rPr lang="en-US" dirty="0" smtClean="0"/>
              <a:t>Subsystems determined using structuring criteria</a:t>
            </a:r>
          </a:p>
          <a:p>
            <a:pPr lvl="2"/>
            <a:r>
              <a:rPr lang="en-US" dirty="0" smtClean="0"/>
              <a:t>Use stereotypes for system structuring criteria (e.g., &lt;&lt;client&gt;&gt;, &lt;&lt;service&gt;&gt;, etc.)</a:t>
            </a:r>
          </a:p>
          <a:p>
            <a:pPr lvl="2"/>
            <a:r>
              <a:rPr lang="en-US" dirty="0" smtClean="0"/>
              <a:t>Depict subsystems on subsystem communication diagrams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86248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Active and Passive Objects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5724328" cy="3636511"/>
          </a:xfrm>
        </p:spPr>
        <p:txBody>
          <a:bodyPr/>
          <a:lstStyle/>
          <a:p>
            <a:r>
              <a:rPr lang="en-US" dirty="0" smtClean="0"/>
              <a:t>Objects may be active or </a:t>
            </a:r>
            <a:r>
              <a:rPr lang="en-US" dirty="0" err="1" smtClean="0"/>
              <a:t>pasisive</a:t>
            </a:r>
            <a:endParaRPr lang="en-US" dirty="0" smtClean="0"/>
          </a:p>
          <a:p>
            <a:r>
              <a:rPr lang="en-US" dirty="0" smtClean="0"/>
              <a:t>Active object</a:t>
            </a:r>
          </a:p>
          <a:p>
            <a:pPr lvl="1"/>
            <a:r>
              <a:rPr lang="en-US" dirty="0" smtClean="0"/>
              <a:t>Concurrent task or component</a:t>
            </a:r>
          </a:p>
          <a:p>
            <a:pPr lvl="1"/>
            <a:r>
              <a:rPr lang="en-US" dirty="0" smtClean="0"/>
              <a:t>Has thread of control</a:t>
            </a:r>
          </a:p>
          <a:p>
            <a:r>
              <a:rPr lang="en-US" dirty="0" smtClean="0"/>
              <a:t>Passive object</a:t>
            </a:r>
          </a:p>
          <a:p>
            <a:pPr lvl="1"/>
            <a:r>
              <a:rPr lang="en-US" dirty="0" smtClean="0"/>
              <a:t>a.k.a. Information Hiding Object</a:t>
            </a:r>
          </a:p>
          <a:p>
            <a:pPr lvl="1"/>
            <a:r>
              <a:rPr lang="en-US" dirty="0" smtClean="0"/>
              <a:t>Has no thread of control</a:t>
            </a:r>
          </a:p>
          <a:p>
            <a:pPr lvl="1"/>
            <a:r>
              <a:rPr lang="en-US" dirty="0" smtClean="0"/>
              <a:t>Operations of passive object are executed by task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86432" t="41486" r="1400" b="33442"/>
          <a:stretch/>
        </p:blipFill>
        <p:spPr>
          <a:xfrm>
            <a:off x="7492619" y="2847133"/>
            <a:ext cx="1583141" cy="1834049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3029803" y="2947916"/>
            <a:ext cx="4599296" cy="4230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3166281" y="4203510"/>
            <a:ext cx="4462818" cy="136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81925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720" y="609748"/>
            <a:ext cx="5550160" cy="970450"/>
          </a:xfrm>
        </p:spPr>
        <p:txBody>
          <a:bodyPr/>
          <a:lstStyle/>
          <a:p>
            <a:r>
              <a:rPr lang="en-US" dirty="0" smtClean="0"/>
              <a:t>Multiple Views of Software Architecture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64056" t="30324" r="4398" b="24191"/>
          <a:stretch/>
        </p:blipFill>
        <p:spPr>
          <a:xfrm>
            <a:off x="58160" y="2169626"/>
            <a:ext cx="4104641" cy="3352800"/>
          </a:xfrm>
          <a:prstGeom prst="rect">
            <a:avLst/>
          </a:prstGeom>
        </p:spPr>
      </p:pic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900076" y="1580198"/>
            <a:ext cx="2371528" cy="2404398"/>
          </a:xfrm>
        </p:spPr>
        <p:txBody>
          <a:bodyPr/>
          <a:lstStyle/>
          <a:p>
            <a:r>
              <a:rPr lang="en-US" dirty="0" smtClean="0"/>
              <a:t>We will focus here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65462" t="31736" r="4240" b="26042"/>
          <a:stretch/>
        </p:blipFill>
        <p:spPr>
          <a:xfrm>
            <a:off x="4243924" y="3216106"/>
            <a:ext cx="3942080" cy="30886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l="65617" t="24792" r="6115" b="31320"/>
          <a:stretch/>
        </p:blipFill>
        <p:spPr>
          <a:xfrm>
            <a:off x="8328244" y="2078186"/>
            <a:ext cx="3677921" cy="321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0686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of Software Architecture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Software Architecture</a:t>
            </a:r>
          </a:p>
          <a:p>
            <a:pPr lvl="1"/>
            <a:r>
              <a:rPr lang="en-US" dirty="0" smtClean="0"/>
              <a:t>Define overall structure of system</a:t>
            </a:r>
          </a:p>
          <a:p>
            <a:pPr lvl="2"/>
            <a:r>
              <a:rPr lang="en-US" dirty="0" smtClean="0"/>
              <a:t>Component interfaces and interconnections</a:t>
            </a:r>
          </a:p>
          <a:p>
            <a:pPr lvl="1"/>
            <a:r>
              <a:rPr lang="en-US" dirty="0" smtClean="0"/>
              <a:t>Separately from component internals</a:t>
            </a:r>
          </a:p>
          <a:p>
            <a:r>
              <a:rPr lang="en-US" dirty="0" smtClean="0"/>
              <a:t>Each subsystem performs a major service</a:t>
            </a:r>
          </a:p>
          <a:p>
            <a:pPr lvl="1"/>
            <a:r>
              <a:rPr lang="en-US" dirty="0" smtClean="0"/>
              <a:t>Contains highly coupled objects</a:t>
            </a:r>
          </a:p>
          <a:p>
            <a:pPr lvl="1"/>
            <a:r>
              <a:rPr lang="en-US" dirty="0" smtClean="0"/>
              <a:t>Relatively independent of other subsystems</a:t>
            </a:r>
          </a:p>
          <a:p>
            <a:pPr lvl="1"/>
            <a:r>
              <a:rPr lang="en-US" dirty="0" smtClean="0"/>
              <a:t>May be decomposed further into smaller subsystems</a:t>
            </a:r>
          </a:p>
          <a:p>
            <a:pPr lvl="1"/>
            <a:r>
              <a:rPr lang="en-US" dirty="0" smtClean="0"/>
              <a:t>Subsystem is aggregate or composite object</a:t>
            </a:r>
          </a:p>
          <a:p>
            <a:r>
              <a:rPr lang="en-US" dirty="0" smtClean="0"/>
              <a:t>Candidates for subsystem</a:t>
            </a:r>
          </a:p>
          <a:p>
            <a:pPr lvl="1"/>
            <a:r>
              <a:rPr lang="en-US" dirty="0" smtClean="0"/>
              <a:t>Objects that participate in the same use 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23309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Separation of Subsystem Concerns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Aggregate/composite object</a:t>
            </a:r>
          </a:p>
          <a:p>
            <a:pPr lvl="1"/>
            <a:r>
              <a:rPr lang="en-US" dirty="0" smtClean="0"/>
              <a:t>Objects that are part of aggregate/composite object</a:t>
            </a:r>
          </a:p>
          <a:p>
            <a:pPr lvl="1"/>
            <a:r>
              <a:rPr lang="en-US" dirty="0" smtClean="0"/>
              <a:t>Structure in same subsystem (e.g., Figure 13.3)</a:t>
            </a:r>
          </a:p>
          <a:p>
            <a:r>
              <a:rPr lang="en-US" dirty="0" smtClean="0"/>
              <a:t>Interface to external objects</a:t>
            </a:r>
          </a:p>
          <a:p>
            <a:pPr lvl="1"/>
            <a:r>
              <a:rPr lang="en-US" dirty="0" smtClean="0"/>
              <a:t>External real-world object should interface into 1 subsystem (e.g., Figure 13.7)</a:t>
            </a:r>
            <a:endParaRPr lang="en-US" dirty="0"/>
          </a:p>
          <a:p>
            <a:r>
              <a:rPr lang="en-US" dirty="0" smtClean="0"/>
              <a:t>Scope of Control</a:t>
            </a:r>
          </a:p>
          <a:p>
            <a:pPr lvl="1"/>
            <a:r>
              <a:rPr lang="en-US" dirty="0" smtClean="0"/>
              <a:t>Control object &amp; objects it controls are in same subsystem (e.g., Figure 13.2)</a:t>
            </a:r>
          </a:p>
          <a:p>
            <a:r>
              <a:rPr lang="en-US" dirty="0" smtClean="0"/>
              <a:t>Geographical location</a:t>
            </a:r>
          </a:p>
          <a:p>
            <a:pPr lvl="1"/>
            <a:r>
              <a:rPr lang="en-US" dirty="0" smtClean="0"/>
              <a:t>Objects at different locations are in separate subsystems (e.g., Figure 13.5)</a:t>
            </a:r>
          </a:p>
          <a:p>
            <a:r>
              <a:rPr lang="en-US" dirty="0" smtClean="0"/>
              <a:t>Clients and Services</a:t>
            </a:r>
          </a:p>
          <a:p>
            <a:pPr lvl="1"/>
            <a:r>
              <a:rPr lang="en-US" dirty="0" smtClean="0"/>
              <a:t>Place in separate subsystems (e.g., 13.5, 13.7)</a:t>
            </a:r>
          </a:p>
          <a:p>
            <a:r>
              <a:rPr lang="en-US" dirty="0" smtClean="0"/>
              <a:t>User Interaction</a:t>
            </a:r>
          </a:p>
          <a:p>
            <a:pPr lvl="1"/>
            <a:r>
              <a:rPr lang="en-US" dirty="0" smtClean="0"/>
              <a:t>Separate client subsystem (e.g., 13.5, 13.6)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044727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Quotable</Template>
  <TotalTime>2218</TotalTime>
  <Words>931</Words>
  <Application>Microsoft Office PowerPoint</Application>
  <PresentationFormat>Widescreen</PresentationFormat>
  <Paragraphs>116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Calibri</vt:lpstr>
      <vt:lpstr>Century Gothic</vt:lpstr>
      <vt:lpstr>Wingdings 2</vt:lpstr>
      <vt:lpstr>Quotable</vt:lpstr>
      <vt:lpstr> Lecture 12 –  Software Subsystem Architectural Design</vt:lpstr>
      <vt:lpstr>COMET Use Case Based Software Life Cycle Model</vt:lpstr>
      <vt:lpstr>Message Sequence Description</vt:lpstr>
      <vt:lpstr>Transition from Analysis to Design: Integration of Communication Diagrams</vt:lpstr>
      <vt:lpstr>Design of Software Architecture</vt:lpstr>
      <vt:lpstr>Active and Passive Objects</vt:lpstr>
      <vt:lpstr>Multiple Views of Software Architecture</vt:lpstr>
      <vt:lpstr>Design of Software Architecture</vt:lpstr>
      <vt:lpstr>Separation of Subsystem Concerns</vt:lpstr>
      <vt:lpstr>Subsystem Structuring Criteria</vt:lpstr>
      <vt:lpstr>Steps for Creating Initial Concurrent Communication Diagram</vt:lpstr>
      <vt:lpstr>Step 1: Start with conceptual static model and software context class diagram</vt:lpstr>
      <vt:lpstr>Steps 2 and 3: Remove the actors from the software context class diagram and deaggregate the hardware/software system blackbox into a white box</vt:lpstr>
      <vt:lpstr>Steps 4 - 6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Software Life Cycle Models</dc:title>
  <dc:creator>Jakita Thomas</dc:creator>
  <cp:lastModifiedBy>Jakita Thomas</cp:lastModifiedBy>
  <cp:revision>145</cp:revision>
  <dcterms:created xsi:type="dcterms:W3CDTF">2017-01-19T18:24:17Z</dcterms:created>
  <dcterms:modified xsi:type="dcterms:W3CDTF">2017-04-04T13:32:43Z</dcterms:modified>
</cp:coreProperties>
</file>